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>
  <p:sldMasterIdLst>
    <p:sldMasterId id="2147483651" r:id="rId1"/>
  </p:sldMasterIdLst>
  <p:notesMasterIdLst>
    <p:notesMasterId r:id="rId9"/>
  </p:notesMasterIdLst>
  <p:handoutMasterIdLst>
    <p:handoutMasterId r:id="rId10"/>
  </p:handoutMasterIdLst>
  <p:sldIdLst>
    <p:sldId id="257" r:id="rId2"/>
    <p:sldId id="258" r:id="rId3"/>
    <p:sldId id="261" r:id="rId4"/>
    <p:sldId id="262" r:id="rId5"/>
    <p:sldId id="265" r:id="rId6"/>
    <p:sldId id="263" r:id="rId7"/>
    <p:sldId id="264" r:id="rId8"/>
  </p:sldIdLst>
  <p:sldSz cx="9144000" cy="6858000" type="screen4x3"/>
  <p:notesSz cx="6797675" cy="9874250"/>
  <p:defaultTextStyle>
    <a:defPPr>
      <a:defRPr lang="en-GB"/>
    </a:defPPr>
    <a:lvl1pPr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1pPr>
    <a:lvl2pPr marL="4572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2pPr>
    <a:lvl3pPr marL="9144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3pPr>
    <a:lvl4pPr marL="13716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4pPr>
    <a:lvl5pPr marL="1828800" algn="l" defTabSz="457200" rtl="0" fontAlgn="base">
      <a:lnSpc>
        <a:spcPts val="2400"/>
      </a:lnSpc>
      <a:spcBef>
        <a:spcPts val="600"/>
      </a:spcBef>
      <a:spcAft>
        <a:spcPct val="0"/>
      </a:spcAft>
      <a:buClr>
        <a:srgbClr val="2A6AB3"/>
      </a:buClr>
      <a:buSzPct val="110000"/>
      <a:buFont typeface="Wingdings" pitchFamily="16" charset="2"/>
      <a:defRPr sz="1600" kern="1200">
        <a:solidFill>
          <a:srgbClr val="000000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sz="1600" kern="1200">
        <a:solidFill>
          <a:srgbClr val="000000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5395"/>
    <a:srgbClr val="FF6600"/>
    <a:srgbClr val="2A6AB3"/>
    <a:srgbClr val="DFE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67" autoAdjust="0"/>
    <p:restoredTop sz="90720" autoAdjust="0"/>
  </p:normalViewPr>
  <p:slideViewPr>
    <p:cSldViewPr snapToGrid="0" showGuides="1">
      <p:cViewPr>
        <p:scale>
          <a:sx n="100" d="100"/>
          <a:sy n="100" d="100"/>
        </p:scale>
        <p:origin x="-1024" y="16"/>
      </p:cViewPr>
      <p:guideLst>
        <p:guide orient="horz" pos="603"/>
        <p:guide orient="horz" pos="299"/>
        <p:guide orient="horz" pos="2074"/>
        <p:guide orient="horz" pos="4144"/>
        <p:guide orient="horz" pos="699"/>
        <p:guide orient="horz" pos="1941"/>
        <p:guide orient="horz" pos="101"/>
        <p:guide orient="horz" pos="417"/>
        <p:guide pos="240"/>
        <p:guide pos="5520"/>
        <p:guide pos="4469"/>
        <p:guide pos="3418"/>
        <p:guide pos="2362"/>
        <p:guide pos="2879"/>
        <p:guide pos="2783"/>
        <p:guide pos="2975"/>
      </p:guideLst>
    </p:cSldViewPr>
  </p:slideViewPr>
  <p:outlineViewPr>
    <p:cViewPr varScale="1">
      <p:scale>
        <a:sx n="170" d="200"/>
        <a:sy n="170" d="2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howGuides="1">
      <p:cViewPr varScale="1">
        <p:scale>
          <a:sx n="59" d="100"/>
          <a:sy n="59" d="100"/>
        </p:scale>
        <p:origin x="-175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8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endParaRPr lang="de-CH"/>
          </a:p>
        </p:txBody>
      </p:sp>
      <p:sp>
        <p:nvSpPr>
          <p:cNvPr id="809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55000"/>
              </a:lnSpc>
              <a:spcBef>
                <a:spcPct val="0"/>
              </a:spcBef>
              <a:buClr>
                <a:srgbClr val="000000"/>
              </a:buClr>
              <a:buSzPct val="100000"/>
              <a:buFont typeface="Times New Roman" pitchFamily="16" charset="0"/>
              <a:buNone/>
              <a:defRPr sz="1200">
                <a:latin typeface="Times New Roman" pitchFamily="16" charset="0"/>
              </a:defRPr>
            </a:lvl1pPr>
          </a:lstStyle>
          <a:p>
            <a:fld id="{26391C01-1D33-4C88-9C59-BD7949ED8CBF}" type="slidenum">
              <a:rPr lang="de-CH"/>
              <a:pPr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849732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AutoShape 1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36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4" name="AutoShape 2"/>
          <p:cNvSpPr>
            <a:spLocks noChangeArrowheads="1"/>
          </p:cNvSpPr>
          <p:nvPr/>
        </p:nvSpPr>
        <p:spPr bwMode="auto">
          <a:xfrm>
            <a:off x="0" y="0"/>
            <a:ext cx="6799263" cy="9875838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5" name="AutoShape 3"/>
          <p:cNvSpPr>
            <a:spLocks noChangeArrowheads="1"/>
          </p:cNvSpPr>
          <p:nvPr/>
        </p:nvSpPr>
        <p:spPr bwMode="auto">
          <a:xfrm>
            <a:off x="0" y="0"/>
            <a:ext cx="6799263" cy="9874250"/>
          </a:xfrm>
          <a:prstGeom prst="roundRect">
            <a:avLst>
              <a:gd name="adj" fmla="val 23"/>
            </a:avLst>
          </a:prstGeom>
          <a:solidFill>
            <a:srgbClr val="FFFFFF"/>
          </a:solidFill>
          <a:ln w="9525">
            <a:noFill/>
            <a:round/>
            <a:headEnd/>
            <a:tailEnd/>
          </a:ln>
          <a:effectLst/>
        </p:spPr>
        <p:txBody>
          <a:bodyPr wrap="none" anchor="ctr"/>
          <a:lstStyle/>
          <a:p>
            <a:endParaRPr lang="de-CH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hdr"/>
          </p:nvPr>
        </p:nvSpPr>
        <p:spPr bwMode="auto">
          <a:xfrm>
            <a:off x="0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dt"/>
          </p:nvPr>
        </p:nvSpPr>
        <p:spPr bwMode="auto">
          <a:xfrm>
            <a:off x="3851275" y="0"/>
            <a:ext cx="2943225" cy="49053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78" name="Rectangle 6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930275" y="741363"/>
            <a:ext cx="4933950" cy="3698875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3079" name="Rectangle 7"/>
          <p:cNvSpPr>
            <a:spLocks noGrp="1" noChangeArrowheads="1"/>
          </p:cNvSpPr>
          <p:nvPr>
            <p:ph type="body"/>
          </p:nvPr>
        </p:nvSpPr>
        <p:spPr bwMode="auto">
          <a:xfrm>
            <a:off x="906463" y="4691063"/>
            <a:ext cx="4981575" cy="4438650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t" anchorCtr="0" compatLnSpc="1">
            <a:prstTxWarp prst="textNoShape">
              <a:avLst/>
            </a:prstTxWarp>
          </a:bodyPr>
          <a:lstStyle/>
          <a:p>
            <a:pPr lvl="0"/>
            <a:endParaRPr lang="de-CH" smtClean="0"/>
          </a:p>
        </p:txBody>
      </p:sp>
      <p:sp>
        <p:nvSpPr>
          <p:cNvPr id="3080" name="Rectangle 8"/>
          <p:cNvSpPr>
            <a:spLocks noGrp="1" noChangeArrowheads="1"/>
          </p:cNvSpPr>
          <p:nvPr>
            <p:ph type="ftr"/>
          </p:nvPr>
        </p:nvSpPr>
        <p:spPr bwMode="auto">
          <a:xfrm>
            <a:off x="0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endParaRPr lang="en-GB"/>
          </a:p>
        </p:txBody>
      </p:sp>
      <p:sp>
        <p:nvSpPr>
          <p:cNvPr id="3081" name="Rectangle 9"/>
          <p:cNvSpPr>
            <a:spLocks noGrp="1" noChangeArrowheads="1"/>
          </p:cNvSpPr>
          <p:nvPr>
            <p:ph type="sldNum"/>
          </p:nvPr>
        </p:nvSpPr>
        <p:spPr bwMode="auto">
          <a:xfrm>
            <a:off x="3851275" y="9380538"/>
            <a:ext cx="2943225" cy="490537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  <p:txBody>
          <a:bodyPr vert="horz" wrap="square" lIns="90000" tIns="46800" rIns="90000" bIns="46800" numCol="1" anchor="b" anchorCtr="0" compatLnSpc="1">
            <a:prstTxWarp prst="textNoShape">
              <a:avLst/>
            </a:prstTxWarp>
          </a:bodyPr>
          <a:lstStyle>
            <a:lvl1pPr algn="r" hangingPunct="0">
              <a:lnSpc>
                <a:spcPct val="100000"/>
              </a:lnSpc>
              <a:spcBef>
                <a:spcPct val="0"/>
              </a:spcBef>
              <a:buClr>
                <a:srgbClr val="000000"/>
              </a:buClr>
              <a:buSzPct val="100000"/>
              <a:tabLst>
                <a:tab pos="723900" algn="l"/>
                <a:tab pos="1447800" algn="l"/>
                <a:tab pos="2171700" algn="l"/>
                <a:tab pos="2895600" algn="l"/>
              </a:tabLst>
              <a:defRPr sz="1200">
                <a:latin typeface="Nimbus Roman No9 L" pitchFamily="16" charset="0"/>
              </a:defRPr>
            </a:lvl1pPr>
          </a:lstStyle>
          <a:p>
            <a:fld id="{FE4620FC-5404-4E8D-AA15-7C685E11D267}" type="slidenum">
              <a:rPr lang="en-GB"/>
              <a:pPr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0076561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1pPr>
    <a:lvl2pPr marL="742950" indent="-28575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2pPr>
    <a:lvl3pPr marL="11430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3pPr>
    <a:lvl4pPr marL="16002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4pPr>
    <a:lvl5pPr marL="2057400" indent="-228600" algn="l" defTabSz="457200" rtl="0" fontAlgn="base">
      <a:spcBef>
        <a:spcPct val="30000"/>
      </a:spcBef>
      <a:spcAft>
        <a:spcPct val="0"/>
      </a:spcAft>
      <a:buClr>
        <a:srgbClr val="000000"/>
      </a:buClr>
      <a:buSzPct val="100000"/>
      <a:buFont typeface="Times New Roman" pitchFamily="16" charset="0"/>
      <a:defRPr sz="1200" kern="1200">
        <a:solidFill>
          <a:srgbClr val="000000"/>
        </a:solidFill>
        <a:latin typeface="Times New Roman" pitchFamily="16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2.png"/><Relationship Id="rId5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8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109663"/>
            <a:ext cx="8382000" cy="1089025"/>
          </a:xfrm>
        </p:spPr>
        <p:txBody>
          <a:bodyPr tIns="45720" bIns="45720"/>
          <a:lstStyle>
            <a:lvl1pPr>
              <a:defRPr sz="3200"/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3518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2305050"/>
            <a:ext cx="8382000" cy="776288"/>
          </a:xfr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135187" name="Grafik 20" descr="footer.jpg"/>
          <p:cNvPicPr>
            <a:picLocks noChangeAspect="1"/>
          </p:cNvPicPr>
          <p:nvPr userDrawn="1"/>
        </p:nvPicPr>
        <p:blipFill>
          <a:blip r:embed="rId2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pic>
        <p:nvPicPr>
          <p:cNvPr id="17" name="Grafik 16" descr="pic_titel_1.jpg"/>
          <p:cNvPicPr>
            <a:picLocks noChangeAspect="1"/>
          </p:cNvPicPr>
          <p:nvPr userDrawn="1"/>
        </p:nvPicPr>
        <p:blipFill>
          <a:blip r:embed="rId3"/>
          <a:srcRect b="1765"/>
          <a:stretch>
            <a:fillRect/>
          </a:stretch>
        </p:blipFill>
        <p:spPr>
          <a:xfrm>
            <a:off x="-1587" y="3292475"/>
            <a:ext cx="9144000" cy="3286125"/>
          </a:xfrm>
          <a:prstGeom prst="rect">
            <a:avLst/>
          </a:prstGeom>
        </p:spPr>
      </p:pic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22" name="Picture 12" descr="eth_ologo"/>
          <p:cNvPicPr>
            <a:picLocks noChangeAspect="1" noChangeArrowheads="1"/>
          </p:cNvPicPr>
          <p:nvPr userDrawn="1"/>
        </p:nvPicPr>
        <p:blipFill>
          <a:blip r:embed="rId4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Grafik 13" descr="muster_logo.png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267575" y="152807"/>
            <a:ext cx="825879" cy="323443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81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81000" y="1109663"/>
            <a:ext cx="8382000" cy="1089025"/>
          </a:xfrm>
        </p:spPr>
        <p:txBody>
          <a:bodyPr tIns="45720" bIns="45720"/>
          <a:lstStyle>
            <a:lvl1pPr>
              <a:defRPr sz="3200"/>
            </a:lvl1pPr>
          </a:lstStyle>
          <a:p>
            <a:r>
              <a:rPr lang="de-CH" dirty="0"/>
              <a:t>Mastertitelformat bearbeiten</a:t>
            </a:r>
          </a:p>
        </p:txBody>
      </p:sp>
      <p:sp>
        <p:nvSpPr>
          <p:cNvPr id="13518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2305050"/>
            <a:ext cx="8382000" cy="776288"/>
          </a:xfrm>
        </p:spPr>
        <p:txBody>
          <a:bodyPr tIns="45720" bIns="45720" anchor="t" anchorCtr="0">
            <a:normAutofit/>
          </a:bodyPr>
          <a:lstStyle>
            <a:lvl1pPr marL="0" indent="0">
              <a:buFont typeface="Wingdings" pitchFamily="16" charset="2"/>
              <a:buNone/>
              <a:defRPr/>
            </a:lvl1pPr>
          </a:lstStyle>
          <a:p>
            <a:r>
              <a:rPr lang="de-CH" dirty="0"/>
              <a:t>Master-Untertitelformat bearbeiten</a:t>
            </a:r>
          </a:p>
        </p:txBody>
      </p:sp>
      <p:pic>
        <p:nvPicPr>
          <p:cNvPr id="135187" name="Grafik 20" descr="footer.jpg"/>
          <p:cNvPicPr>
            <a:picLocks noChangeAspect="1"/>
          </p:cNvPicPr>
          <p:nvPr userDrawn="1"/>
        </p:nvPicPr>
        <p:blipFill>
          <a:blip r:embed="rId2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0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19" name="Datumsplatzhalt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4F461-6593-495B-88AE-C71AB7EFCCE7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20" name="Foliennummernplatzhalter 19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21" name="Fußzeilenplatzhalter 20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22" name="Picture 12" descr="eth_ologo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de-CH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B69F85DD-1765-4155-BE31-DCDCF098BCB6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–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 descr="hg.jpg"/>
          <p:cNvPicPr>
            <a:picLocks noChangeAspect="1"/>
          </p:cNvPicPr>
          <p:nvPr userDrawn="1"/>
        </p:nvPicPr>
        <p:blipFill>
          <a:blip r:embed="rId2"/>
          <a:srcRect t="13959"/>
          <a:stretch>
            <a:fillRect/>
          </a:stretch>
        </p:blipFill>
        <p:spPr>
          <a:xfrm>
            <a:off x="0" y="957263"/>
            <a:ext cx="9144000" cy="5672137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381000" y="1528764"/>
            <a:ext cx="8382000" cy="1052512"/>
          </a:xfrm>
        </p:spPr>
        <p:txBody>
          <a:bodyPr>
            <a:normAutofit/>
          </a:bodyPr>
          <a:lstStyle>
            <a:lvl1pPr algn="l">
              <a:defRPr sz="2800" b="1" cap="all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lang="de-CH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81000" y="2620962"/>
            <a:ext cx="8382000" cy="1970088"/>
          </a:xfrm>
        </p:spPr>
        <p:txBody>
          <a:bodyPr anchor="t" anchorCtr="0">
            <a:noAutofit/>
          </a:bodyPr>
          <a:lstStyle>
            <a:lvl1pPr marL="0" indent="0">
              <a:buNone/>
              <a:defRPr sz="2000">
                <a:solidFill>
                  <a:schemeClr val="accent4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3862AB-DB0E-4AB6-A196-7A9757B5D5D5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89C2B8F2-8E09-4AC6-98B7-19679AD855BE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381000" y="1751013"/>
            <a:ext cx="4114800" cy="4678362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  <a:endParaRPr lang="de-CH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751013"/>
            <a:ext cx="4114800" cy="4678362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dirty="0" smtClean="0"/>
              <a:t>Textmasterformate durch Klicken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  <a:endParaRPr lang="de-CH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44DC03E-1051-4A9F-A814-9D467E3FC61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C26CA804-C4CD-44ED-9306-9FDEDB422600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381C182-9011-41AD-B7AB-8AB2C2994CA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598229F4-D04A-4D3F-B0C5-1ADC171ACFA0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548C54ED-AD98-40BC-B9DB-CFCB917B845A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1C576A38-9ED5-47EA-8F4B-032E003524A9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D91F31F7-A41E-4D39-81A1-53A33384BAD1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/>
            </a:lvl1pPr>
          </a:lstStyle>
          <a:p>
            <a:fld id="{63F7EB3D-6C05-42A2-B999-E4832731EF43}" type="slidenum">
              <a:rPr lang="de-DE"/>
              <a:pPr/>
              <a:t>‹Nr.›</a:t>
            </a:fld>
            <a:endParaRPr lang="de-DE"/>
          </a:p>
        </p:txBody>
      </p:sp>
      <p:sp>
        <p:nvSpPr>
          <p:cNvPr id="7" name="Fußzeilenplatzhalt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0" y="957263"/>
            <a:ext cx="9144000" cy="56213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</p:spTree>
  </p:cSld>
  <p:clrMapOvr>
    <a:masterClrMapping/>
  </p:clrMapOvr>
  <p:transition xmlns:p14="http://schemas.microsoft.com/office/powerpoint/2010/main"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0" Type="http://schemas.openxmlformats.org/officeDocument/2006/relationships/image" Target="../media/image1.jpeg"/><Relationship Id="rId11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161" name="Grafik 20" descr="footer.jpg"/>
          <p:cNvPicPr>
            <a:picLocks noChangeAspect="1"/>
          </p:cNvPicPr>
          <p:nvPr userDrawn="1"/>
        </p:nvPicPr>
        <p:blipFill>
          <a:blip r:embed="rId10"/>
          <a:srcRect l="307" r="360" b="8740"/>
          <a:stretch>
            <a:fillRect/>
          </a:stretch>
        </p:blipFill>
        <p:spPr bwMode="auto">
          <a:xfrm>
            <a:off x="0" y="6577013"/>
            <a:ext cx="9144000" cy="29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4" name="Line 16"/>
          <p:cNvSpPr>
            <a:spLocks noChangeShapeType="1"/>
          </p:cNvSpPr>
          <p:nvPr userDrawn="1"/>
        </p:nvSpPr>
        <p:spPr bwMode="auto">
          <a:xfrm>
            <a:off x="876300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5" name="Line 17"/>
          <p:cNvSpPr>
            <a:spLocks noChangeShapeType="1"/>
          </p:cNvSpPr>
          <p:nvPr userDrawn="1"/>
        </p:nvSpPr>
        <p:spPr bwMode="auto">
          <a:xfrm>
            <a:off x="709295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6" name="Line 18"/>
          <p:cNvSpPr>
            <a:spLocks noChangeShapeType="1"/>
          </p:cNvSpPr>
          <p:nvPr userDrawn="1"/>
        </p:nvSpPr>
        <p:spPr bwMode="auto">
          <a:xfrm>
            <a:off x="5422900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7" name="Line 19"/>
          <p:cNvSpPr>
            <a:spLocks noChangeShapeType="1"/>
          </p:cNvSpPr>
          <p:nvPr userDrawn="1"/>
        </p:nvSpPr>
        <p:spPr bwMode="auto">
          <a:xfrm>
            <a:off x="3754438" y="-11113"/>
            <a:ext cx="0" cy="150813"/>
          </a:xfrm>
          <a:prstGeom prst="line">
            <a:avLst/>
          </a:prstGeom>
          <a:noFill/>
          <a:ln w="6350">
            <a:solidFill>
              <a:schemeClr val="accent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13415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957261"/>
            <a:ext cx="8382000" cy="7667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de-DE" dirty="0" smtClean="0"/>
              <a:t>Mastertitelformat bearbeiten</a:t>
            </a:r>
          </a:p>
        </p:txBody>
      </p:sp>
      <p:sp>
        <p:nvSpPr>
          <p:cNvPr id="13415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751013"/>
            <a:ext cx="8382000" cy="46783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 smtClean="0"/>
              <a:t>Mastertextformat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</a:p>
        </p:txBody>
      </p:sp>
      <p:sp>
        <p:nvSpPr>
          <p:cNvPr id="19" name="Line 16"/>
          <p:cNvSpPr>
            <a:spLocks noChangeShapeType="1"/>
          </p:cNvSpPr>
          <p:nvPr userDrawn="1"/>
        </p:nvSpPr>
        <p:spPr bwMode="auto">
          <a:xfrm>
            <a:off x="2185988" y="6697663"/>
            <a:ext cx="0" cy="176212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20" name="Line 16"/>
          <p:cNvSpPr>
            <a:spLocks noChangeShapeType="1"/>
          </p:cNvSpPr>
          <p:nvPr userDrawn="1"/>
        </p:nvSpPr>
        <p:spPr bwMode="auto">
          <a:xfrm>
            <a:off x="7091363" y="6697663"/>
            <a:ext cx="0" cy="176212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</p:spPr>
        <p:txBody>
          <a:bodyPr/>
          <a:lstStyle/>
          <a:p>
            <a:endParaRPr lang="de-CH"/>
          </a:p>
        </p:txBody>
      </p:sp>
      <p:sp>
        <p:nvSpPr>
          <p:cNvPr id="32" name="Datumsplatzhalter 18"/>
          <p:cNvSpPr>
            <a:spLocks noGrp="1"/>
          </p:cNvSpPr>
          <p:nvPr>
            <p:ph type="dt" sz="half" idx="2"/>
          </p:nvPr>
        </p:nvSpPr>
        <p:spPr bwMode="auto">
          <a:xfrm>
            <a:off x="292100" y="6635750"/>
            <a:ext cx="182245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fld id="{9D2B4C2A-971D-45BE-BF51-D2352592CAB5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33" name="Foliennummernplatzhalter 19"/>
          <p:cNvSpPr>
            <a:spLocks noGrp="1"/>
          </p:cNvSpPr>
          <p:nvPr>
            <p:ph type="sldNum" sz="quarter" idx="4"/>
          </p:nvPr>
        </p:nvSpPr>
        <p:spPr bwMode="auto">
          <a:xfrm>
            <a:off x="7204075" y="6635750"/>
            <a:ext cx="1638300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fld id="{62516AB8-4C80-40CA-B4C0-3A8331293178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34" name="Fußzeilenplatzhalter 20"/>
          <p:cNvSpPr>
            <a:spLocks noGrp="1"/>
          </p:cNvSpPr>
          <p:nvPr>
            <p:ph type="ftr" sz="quarter" idx="3"/>
          </p:nvPr>
        </p:nvSpPr>
        <p:spPr bwMode="auto">
          <a:xfrm>
            <a:off x="2239963" y="6635750"/>
            <a:ext cx="4773612" cy="449263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0" hangingPunct="0">
              <a:lnSpc>
                <a:spcPct val="100000"/>
              </a:lnSpc>
              <a:spcBef>
                <a:spcPct val="0"/>
              </a:spcBef>
              <a:buClrTx/>
              <a:buSzTx/>
              <a:buFontTx/>
              <a:buNone/>
              <a:defRPr sz="800">
                <a:solidFill>
                  <a:schemeClr val="bg1"/>
                </a:solidFill>
                <a:ea typeface="+mn-ea"/>
              </a:defRPr>
            </a:lvl1pPr>
          </a:lstStyle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17" name="Picture 12" descr="eth_ologo"/>
          <p:cNvPicPr>
            <a:picLocks noChangeAspect="1" noChangeArrowheads="1"/>
          </p:cNvPicPr>
          <p:nvPr userDrawn="1"/>
        </p:nvPicPr>
        <p:blipFill>
          <a:blip r:embed="rId11"/>
          <a:srcRect/>
          <a:stretch>
            <a:fillRect/>
          </a:stretch>
        </p:blipFill>
        <p:spPr bwMode="auto">
          <a:xfrm>
            <a:off x="379413" y="152401"/>
            <a:ext cx="1649412" cy="4199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61" r:id="rId2"/>
    <p:sldLayoutId id="2147483653" r:id="rId3"/>
    <p:sldLayoutId id="2147483654" r:id="rId4"/>
    <p:sldLayoutId id="2147483655" r:id="rId5"/>
    <p:sldLayoutId id="2147483657" r:id="rId6"/>
    <p:sldLayoutId id="2147483658" r:id="rId7"/>
    <p:sldLayoutId id="2147483660" r:id="rId8"/>
  </p:sldLayoutIdLst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  <p:hf hdr="0"/>
  <p:txStyles>
    <p:titleStyle>
      <a:lvl1pPr algn="l" rtl="0" fontAlgn="base">
        <a:spcBef>
          <a:spcPct val="0"/>
        </a:spcBef>
        <a:spcAft>
          <a:spcPct val="0"/>
        </a:spcAft>
        <a:defRPr sz="2800" b="1">
          <a:solidFill>
            <a:schemeClr val="accent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accent1"/>
          </a:solidFill>
          <a:latin typeface="Arial" charset="0"/>
          <a:ea typeface="ＭＳ Ｐゴシック" pitchFamily="16" charset="-128"/>
        </a:defRPr>
      </a:lvl9pPr>
    </p:titleStyle>
    <p:bodyStyle>
      <a:lvl1pPr marL="361950" indent="-361950" algn="l" rtl="0" fontAlgn="base">
        <a:spcBef>
          <a:spcPct val="20000"/>
        </a:spcBef>
        <a:spcAft>
          <a:spcPct val="0"/>
        </a:spcAft>
        <a:buClr>
          <a:schemeClr val="accent2"/>
        </a:buClr>
        <a:buFont typeface="Wingdings" pitchFamily="16" charset="2"/>
        <a:buChar char="§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628650" indent="-242888" algn="l" rtl="0" fontAlgn="base">
        <a:lnSpc>
          <a:spcPts val="2200"/>
        </a:lnSpc>
        <a:spcBef>
          <a:spcPts val="400"/>
        </a:spcBef>
        <a:spcAft>
          <a:spcPct val="0"/>
        </a:spcAft>
        <a:buClr>
          <a:schemeClr val="accent3"/>
        </a:buClr>
        <a:buFont typeface="Wingdings" pitchFamily="16" charset="2"/>
        <a:buChar char="§"/>
        <a:defRPr sz="2000">
          <a:solidFill>
            <a:schemeClr val="tx1"/>
          </a:solidFill>
          <a:latin typeface="+mn-lt"/>
          <a:ea typeface="+mn-ea"/>
        </a:defRPr>
      </a:lvl2pPr>
      <a:lvl3pPr marL="957263" indent="-190500" algn="l" rtl="0" fontAlgn="base">
        <a:lnSpc>
          <a:spcPts val="2000"/>
        </a:lnSpc>
        <a:spcBef>
          <a:spcPts val="4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600">
          <a:solidFill>
            <a:schemeClr val="tx1"/>
          </a:solidFill>
          <a:latin typeface="+mn-lt"/>
          <a:ea typeface="+mn-ea"/>
        </a:defRPr>
      </a:lvl3pPr>
      <a:lvl4pPr marL="1343025" indent="-195263" algn="l" rtl="0" fontAlgn="base">
        <a:lnSpc>
          <a:spcPts val="1800"/>
        </a:lnSpc>
        <a:spcBef>
          <a:spcPts val="2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400">
          <a:solidFill>
            <a:schemeClr val="tx1"/>
          </a:solidFill>
          <a:latin typeface="+mn-lt"/>
          <a:ea typeface="+mn-ea"/>
        </a:defRPr>
      </a:lvl4pPr>
      <a:lvl5pPr marL="1524000" indent="-96838" algn="l" rtl="0" fontAlgn="base">
        <a:spcBef>
          <a:spcPct val="20000"/>
        </a:spcBef>
        <a:spcAft>
          <a:spcPct val="0"/>
        </a:spcAft>
        <a:buClr>
          <a:schemeClr val="accent4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5pPr>
      <a:lvl6pPr marL="19812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6pPr>
      <a:lvl7pPr marL="24384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7pPr>
      <a:lvl8pPr marL="28956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8pPr>
      <a:lvl9pPr marL="3352800" indent="-96838" algn="l" rtl="0" fontAlgn="base">
        <a:spcBef>
          <a:spcPct val="20000"/>
        </a:spcBef>
        <a:spcAft>
          <a:spcPct val="0"/>
        </a:spcAft>
        <a:buClr>
          <a:srgbClr val="C0C0C0"/>
        </a:buClr>
        <a:buFont typeface="Wingdings" pitchFamily="16" charset="2"/>
        <a:buChar char="§"/>
        <a:defRPr sz="1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4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30200" y="1109663"/>
            <a:ext cx="8572500" cy="1089025"/>
          </a:xfrm>
        </p:spPr>
        <p:txBody>
          <a:bodyPr/>
          <a:lstStyle/>
          <a:p>
            <a:pPr algn="ctr"/>
            <a:r>
              <a:rPr lang="de-CH" smtClean="0"/>
              <a:t>Simulation of Quantum Dots</a:t>
            </a:r>
            <a:endParaRPr lang="de-CH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381000" y="2305050"/>
            <a:ext cx="8382000" cy="1784350"/>
          </a:xfrm>
        </p:spPr>
        <p:txBody>
          <a:bodyPr/>
          <a:lstStyle/>
          <a:p>
            <a:pPr algn="ctr"/>
            <a:r>
              <a:rPr lang="de-CH" smtClean="0"/>
              <a:t>Group Project </a:t>
            </a:r>
            <a:r>
              <a:rPr lang="de-CH" smtClean="0"/>
              <a:t>by Matthias Dittberner and Christian Funck</a:t>
            </a:r>
          </a:p>
          <a:p>
            <a:pPr algn="ctr"/>
            <a:endParaRPr lang="de-CH"/>
          </a:p>
        </p:txBody>
      </p:sp>
    </p:spTree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2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  <p:pic>
        <p:nvPicPr>
          <p:cNvPr id="8" name="Bild 7" descr="r5b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1269" y="2540560"/>
            <a:ext cx="729130" cy="4044390"/>
          </a:xfrm>
          <a:prstGeom prst="rect">
            <a:avLst/>
          </a:prstGeom>
        </p:spPr>
      </p:pic>
      <p:pic>
        <p:nvPicPr>
          <p:cNvPr id="9" name="Bild 8" descr="r5a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3934" y="2591174"/>
            <a:ext cx="1059516" cy="3987426"/>
          </a:xfrm>
          <a:prstGeom prst="rect">
            <a:avLst/>
          </a:prstGeom>
        </p:spPr>
      </p:pic>
      <p:pic>
        <p:nvPicPr>
          <p:cNvPr id="10" name="Bild 9" descr="r1a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5056" y="2667000"/>
            <a:ext cx="706344" cy="3873500"/>
          </a:xfrm>
          <a:prstGeom prst="rect">
            <a:avLst/>
          </a:prstGeom>
        </p:spPr>
      </p:pic>
      <p:sp>
        <p:nvSpPr>
          <p:cNvPr id="11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err="1" smtClean="0"/>
              <a:t>Energy</a:t>
            </a:r>
            <a:r>
              <a:rPr lang="de-CH" dirty="0" smtClean="0"/>
              <a:t> </a:t>
            </a:r>
            <a:r>
              <a:rPr lang="de-CH" dirty="0" err="1" smtClean="0"/>
              <a:t>levels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PbS</a:t>
            </a:r>
            <a:r>
              <a:rPr lang="de-CH" dirty="0" smtClean="0"/>
              <a:t> QDs</a:t>
            </a:r>
            <a:endParaRPr lang="de-CH" dirty="0"/>
          </a:p>
        </p:txBody>
      </p:sp>
      <p:sp>
        <p:nvSpPr>
          <p:cNvPr id="12" name="Inhaltsplatzhalter 2"/>
          <p:cNvSpPr>
            <a:spLocks noGrp="1"/>
          </p:cNvSpPr>
          <p:nvPr>
            <p:ph sz="half" idx="1"/>
          </p:nvPr>
        </p:nvSpPr>
        <p:spPr>
          <a:xfrm>
            <a:off x="1485900" y="1966913"/>
            <a:ext cx="1409700" cy="534987"/>
          </a:xfrm>
        </p:spPr>
        <p:txBody>
          <a:bodyPr/>
          <a:lstStyle/>
          <a:p>
            <a:pPr marL="0" indent="0">
              <a:buNone/>
            </a:pPr>
            <a:r>
              <a:rPr lang="de-CH" sz="1800" dirty="0" smtClean="0"/>
              <a:t>2nm QD</a:t>
            </a:r>
            <a:endParaRPr lang="de-CH" sz="1800" dirty="0"/>
          </a:p>
        </p:txBody>
      </p:sp>
      <p:sp>
        <p:nvSpPr>
          <p:cNvPr id="14" name="Inhaltsplatzhalter 2"/>
          <p:cNvSpPr txBox="1">
            <a:spLocks/>
          </p:cNvSpPr>
          <p:nvPr/>
        </p:nvSpPr>
        <p:spPr bwMode="auto">
          <a:xfrm>
            <a:off x="3594100" y="1954213"/>
            <a:ext cx="14097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10nm QD</a:t>
            </a:r>
            <a:endParaRPr lang="de-CH" sz="1800" dirty="0"/>
          </a:p>
        </p:txBody>
      </p:sp>
      <p:sp>
        <p:nvSpPr>
          <p:cNvPr id="15" name="Inhaltsplatzhalter 2"/>
          <p:cNvSpPr txBox="1">
            <a:spLocks/>
          </p:cNvSpPr>
          <p:nvPr/>
        </p:nvSpPr>
        <p:spPr bwMode="auto">
          <a:xfrm>
            <a:off x="5854700" y="1966913"/>
            <a:ext cx="36068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10nm QD, </a:t>
            </a:r>
            <a:r>
              <a:rPr lang="de-CH" sz="1800" dirty="0" err="1" smtClean="0"/>
              <a:t>better</a:t>
            </a:r>
            <a:r>
              <a:rPr lang="de-CH" sz="1800" dirty="0" smtClean="0"/>
              <a:t> </a:t>
            </a:r>
            <a:r>
              <a:rPr lang="de-CH" sz="1800" dirty="0" err="1" smtClean="0"/>
              <a:t>visibility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(quasi) </a:t>
            </a:r>
            <a:r>
              <a:rPr lang="de-CH" sz="1800" dirty="0" err="1" smtClean="0"/>
              <a:t>degenerate</a:t>
            </a:r>
            <a:r>
              <a:rPr lang="de-CH" sz="1800" dirty="0" smtClean="0"/>
              <a:t> </a:t>
            </a:r>
            <a:r>
              <a:rPr lang="de-CH" sz="1800" dirty="0" err="1" smtClean="0"/>
              <a:t>states</a:t>
            </a:r>
            <a:r>
              <a:rPr lang="de-CH" sz="1800" dirty="0" smtClean="0"/>
              <a:t>. </a:t>
            </a:r>
            <a:endParaRPr lang="de-CH" sz="1800" dirty="0"/>
          </a:p>
        </p:txBody>
      </p:sp>
      <p:sp>
        <p:nvSpPr>
          <p:cNvPr id="16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Band </a:t>
            </a:r>
            <a:r>
              <a:rPr lang="de-CH" sz="1800" dirty="0" err="1" smtClean="0"/>
              <a:t>edges</a:t>
            </a:r>
            <a:r>
              <a:rPr lang="de-CH" sz="1800" dirty="0" smtClean="0"/>
              <a:t>: 8 quasi </a:t>
            </a:r>
            <a:r>
              <a:rPr lang="de-CH" sz="1800" dirty="0" err="1" smtClean="0"/>
              <a:t>degenerate</a:t>
            </a:r>
            <a:r>
              <a:rPr lang="de-CH" sz="1800" dirty="0" smtClean="0"/>
              <a:t> </a:t>
            </a:r>
            <a:r>
              <a:rPr lang="de-CH" sz="1800" dirty="0" err="1" smtClean="0"/>
              <a:t>energy</a:t>
            </a:r>
            <a:r>
              <a:rPr lang="de-CH" sz="1800" dirty="0" smtClean="0"/>
              <a:t> </a:t>
            </a:r>
            <a:r>
              <a:rPr lang="de-CH" sz="1800" dirty="0" err="1" smtClean="0"/>
              <a:t>levels</a:t>
            </a:r>
            <a:r>
              <a:rPr lang="de-CH" sz="1800" dirty="0" smtClean="0"/>
              <a:t>.</a:t>
            </a:r>
            <a:endParaRPr lang="de-CH" sz="1800" dirty="0"/>
          </a:p>
        </p:txBody>
      </p:sp>
    </p:spTree>
  </p:cSld>
  <p:clrMapOvr>
    <a:masterClrMapping/>
  </p:clrMapOvr>
  <p:transition xmlns:p14="http://schemas.microsoft.com/office/powerpoint/2010/main"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3</a:t>
            </a:fld>
            <a:endParaRPr lang="de-DE"/>
          </a:p>
        </p:txBody>
      </p:sp>
      <p:sp>
        <p:nvSpPr>
          <p:cNvPr id="10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dirty="0" err="1" smtClean="0"/>
              <a:t>functions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band </a:t>
            </a:r>
            <a:r>
              <a:rPr lang="de-CH" err="1" smtClean="0"/>
              <a:t>edge</a:t>
            </a:r>
            <a:r>
              <a:rPr lang="de-CH" smtClean="0"/>
              <a:t> states, big QDs</a:t>
            </a:r>
            <a:endParaRPr lang="de-CH" dirty="0"/>
          </a:p>
        </p:txBody>
      </p:sp>
      <p:sp>
        <p:nvSpPr>
          <p:cNvPr id="11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err="1" smtClean="0"/>
              <a:t>Spherical</a:t>
            </a:r>
            <a:r>
              <a:rPr lang="de-CH" sz="1800" dirty="0" smtClean="0"/>
              <a:t> </a:t>
            </a:r>
            <a:r>
              <a:rPr lang="de-CH" sz="1800" dirty="0" err="1" smtClean="0"/>
              <a:t>shape</a:t>
            </a:r>
            <a:r>
              <a:rPr lang="de-CH" sz="1800" dirty="0"/>
              <a:t>:</a:t>
            </a:r>
            <a:r>
              <a:rPr lang="de-CH" sz="1800" dirty="0" smtClean="0"/>
              <a:t> „1S </a:t>
            </a:r>
            <a:r>
              <a:rPr lang="de-CH" sz="1800" dirty="0" err="1" smtClean="0"/>
              <a:t>orbitals</a:t>
            </a:r>
            <a:r>
              <a:rPr lang="de-CH" sz="1800" dirty="0" smtClean="0"/>
              <a:t>“</a:t>
            </a:r>
            <a:endParaRPr lang="de-CH" sz="1800" dirty="0"/>
          </a:p>
        </p:txBody>
      </p:sp>
      <p:pic>
        <p:nvPicPr>
          <p:cNvPr id="12" name="Bild 11" descr="r4CBmod6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1743506"/>
            <a:ext cx="4813299" cy="4371543"/>
          </a:xfrm>
          <a:prstGeom prst="rect">
            <a:avLst/>
          </a:prstGeom>
        </p:spPr>
      </p:pic>
      <p:sp>
        <p:nvSpPr>
          <p:cNvPr id="13" name="Inhaltsplatzhalter 2"/>
          <p:cNvSpPr txBox="1">
            <a:spLocks/>
          </p:cNvSpPr>
          <p:nvPr/>
        </p:nvSpPr>
        <p:spPr bwMode="auto">
          <a:xfrm>
            <a:off x="584200" y="58023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err="1" smtClean="0"/>
              <a:t>Probability</a:t>
            </a:r>
            <a:r>
              <a:rPr lang="de-CH" sz="1800" dirty="0" smtClean="0"/>
              <a:t> </a:t>
            </a:r>
            <a:r>
              <a:rPr lang="de-CH" sz="1800" dirty="0" err="1" smtClean="0"/>
              <a:t>density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a CB </a:t>
            </a:r>
            <a:r>
              <a:rPr lang="de-CH" sz="1800" dirty="0" err="1" smtClean="0"/>
              <a:t>state</a:t>
            </a:r>
            <a:r>
              <a:rPr lang="de-CH" sz="1800" dirty="0" smtClean="0"/>
              <a:t> </a:t>
            </a:r>
            <a:r>
              <a:rPr lang="de-CH" sz="1800" dirty="0" err="1" smtClean="0"/>
              <a:t>near</a:t>
            </a:r>
            <a:r>
              <a:rPr lang="de-CH" sz="1800" dirty="0" smtClean="0"/>
              <a:t> </a:t>
            </a:r>
            <a:r>
              <a:rPr lang="de-CH" sz="1800" dirty="0" err="1" smtClean="0"/>
              <a:t>bandedge</a:t>
            </a:r>
            <a:r>
              <a:rPr lang="de-CH" sz="1800" dirty="0" smtClean="0"/>
              <a:t>, </a:t>
            </a:r>
            <a:r>
              <a:rPr lang="de-CH" sz="1800" dirty="0" err="1" smtClean="0"/>
              <a:t>of</a:t>
            </a:r>
            <a:r>
              <a:rPr lang="de-CH" sz="1800" dirty="0" smtClean="0"/>
              <a:t> a 8nm QD. </a:t>
            </a:r>
            <a:endParaRPr lang="de-CH" sz="1800" dirty="0"/>
          </a:p>
        </p:txBody>
      </p:sp>
      <p:sp>
        <p:nvSpPr>
          <p:cNvPr id="14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70966502"/>
      </p:ext>
    </p:extLst>
  </p:cSld>
  <p:clrMapOvr>
    <a:masterClrMapping/>
  </p:clrMapOvr>
  <p:transition xmlns:p14="http://schemas.microsoft.com/office/powerpoint/2010/main"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4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dirty="0" err="1" smtClean="0"/>
              <a:t>functions</a:t>
            </a:r>
            <a:r>
              <a:rPr lang="de-CH" dirty="0" smtClean="0"/>
              <a:t> </a:t>
            </a:r>
            <a:r>
              <a:rPr lang="de-CH" dirty="0" err="1" smtClean="0"/>
              <a:t>for</a:t>
            </a:r>
            <a:r>
              <a:rPr lang="de-CH" dirty="0" smtClean="0"/>
              <a:t> </a:t>
            </a:r>
            <a:r>
              <a:rPr lang="de-CH" dirty="0" err="1" smtClean="0"/>
              <a:t>higher</a:t>
            </a:r>
            <a:r>
              <a:rPr lang="de-CH" dirty="0" smtClean="0"/>
              <a:t> </a:t>
            </a:r>
            <a:r>
              <a:rPr lang="de-CH" dirty="0" err="1" smtClean="0"/>
              <a:t>modes</a:t>
            </a:r>
            <a:endParaRPr lang="de-CH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5349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Non </a:t>
            </a:r>
            <a:r>
              <a:rPr lang="de-CH" sz="1800" dirty="0" err="1" smtClean="0"/>
              <a:t>spherical</a:t>
            </a:r>
            <a:r>
              <a:rPr lang="de-CH" sz="1800" dirty="0" smtClean="0"/>
              <a:t> </a:t>
            </a:r>
            <a:r>
              <a:rPr lang="de-CH" sz="1800" dirty="0" err="1" smtClean="0"/>
              <a:t>shapes</a:t>
            </a:r>
            <a:r>
              <a:rPr lang="de-CH" sz="1800" dirty="0" smtClean="0"/>
              <a:t>: </a:t>
            </a:r>
            <a:r>
              <a:rPr lang="de-CH" sz="1800" dirty="0" err="1" smtClean="0"/>
              <a:t>Probability</a:t>
            </a:r>
            <a:r>
              <a:rPr lang="de-CH" sz="1800" dirty="0" smtClean="0"/>
              <a:t> </a:t>
            </a:r>
            <a:r>
              <a:rPr lang="de-CH" sz="1800" dirty="0" err="1" smtClean="0"/>
              <a:t>density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CB </a:t>
            </a:r>
            <a:r>
              <a:rPr lang="de-CH" sz="1800" dirty="0" err="1" smtClean="0"/>
              <a:t>modes</a:t>
            </a:r>
            <a:r>
              <a:rPr lang="de-CH" sz="1800" dirty="0" smtClean="0"/>
              <a:t> 10, 14, 20. </a:t>
            </a:r>
            <a:endParaRPr lang="de-CH" sz="1800" dirty="0"/>
          </a:p>
        </p:txBody>
      </p:sp>
      <p:pic>
        <p:nvPicPr>
          <p:cNvPr id="9" name="Bild 8" descr="r4CBmod10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83330" y="2095500"/>
            <a:ext cx="3853906" cy="2895600"/>
          </a:xfrm>
          <a:prstGeom prst="rect">
            <a:avLst/>
          </a:prstGeom>
        </p:spPr>
      </p:pic>
      <p:pic>
        <p:nvPicPr>
          <p:cNvPr id="10" name="Bild 9" descr="r4CBmod14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8600" y="2019300"/>
            <a:ext cx="3805192" cy="3086100"/>
          </a:xfrm>
          <a:prstGeom prst="rect">
            <a:avLst/>
          </a:prstGeom>
        </p:spPr>
      </p:pic>
      <p:pic>
        <p:nvPicPr>
          <p:cNvPr id="11" name="Bild 10" descr="r4CBmod20.eps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536" y="2184400"/>
            <a:ext cx="3627664" cy="2730500"/>
          </a:xfrm>
          <a:prstGeom prst="rect">
            <a:avLst/>
          </a:prstGeom>
        </p:spPr>
      </p:pic>
      <p:sp>
        <p:nvSpPr>
          <p:cNvPr id="13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16215582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 smtClean="0"/>
              <a:t>Departement/Institut/Gruppe</a:t>
            </a:r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err="1" smtClean="0"/>
              <a:t>functions</a:t>
            </a:r>
            <a:r>
              <a:rPr lang="de-CH" smtClean="0"/>
              <a:t> for</a:t>
            </a:r>
            <a:r>
              <a:rPr lang="de-CH"/>
              <a:t> </a:t>
            </a:r>
            <a:r>
              <a:rPr lang="de-CH" smtClean="0"/>
              <a:t>small QDs</a:t>
            </a:r>
            <a:endParaRPr lang="de-CH" dirty="0"/>
          </a:p>
        </p:txBody>
      </p:sp>
      <p:pic>
        <p:nvPicPr>
          <p:cNvPr id="9" name="Bild 8" descr="r1VBmod3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3400" y="1537310"/>
            <a:ext cx="5672378" cy="5320690"/>
          </a:xfrm>
          <a:prstGeom prst="rect">
            <a:avLst/>
          </a:prstGeom>
        </p:spPr>
      </p:pic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712787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smtClean="0"/>
              <a:t>Near Band edge states: spherical symmetry of wave fn is lost for some states.</a:t>
            </a:r>
          </a:p>
          <a:p>
            <a:pPr marL="0" indent="0">
              <a:buFont typeface="Wingdings" pitchFamily="16" charset="2"/>
              <a:buNone/>
            </a:pPr>
            <a:r>
              <a:rPr lang="de-CH" sz="1800" smtClean="0"/>
              <a:t>Close to reality?</a:t>
            </a:r>
          </a:p>
        </p:txBody>
      </p:sp>
      <p:sp>
        <p:nvSpPr>
          <p:cNvPr id="10" name="Rechteck 9"/>
          <p:cNvSpPr/>
          <p:nvPr/>
        </p:nvSpPr>
        <p:spPr>
          <a:xfrm>
            <a:off x="2432868" y="5799475"/>
            <a:ext cx="4506863" cy="774571"/>
          </a:xfrm>
          <a:prstGeom prst="rect">
            <a:avLst/>
          </a:prstGeom>
          <a:solidFill>
            <a:srgbClr val="FFFFFF"/>
          </a:solidFill>
        </p:spPr>
        <p:txBody>
          <a:bodyPr wrap="none">
            <a:spAutoFit/>
          </a:bodyPr>
          <a:lstStyle/>
          <a:p>
            <a:r>
              <a:rPr lang="de-CH"/>
              <a:t>Probability density for CB mode 3 of a 2nm </a:t>
            </a:r>
            <a:r>
              <a:rPr lang="de-CH"/>
              <a:t>QD</a:t>
            </a:r>
            <a:r>
              <a:rPr lang="de-CH" smtClean="0"/>
              <a:t>.</a:t>
            </a:r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052205296"/>
      </p:ext>
    </p:extLst>
  </p:cSld>
  <p:clrMapOvr>
    <a:masterClrMapping/>
  </p:clrMapOvr>
  <p:transition xmlns:p14="http://schemas.microsoft.com/office/powerpoint/2010/main"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 8" descr="r2.5v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55072" y="-177800"/>
            <a:ext cx="4888928" cy="7327900"/>
          </a:xfrm>
          <a:prstGeom prst="rect">
            <a:avLst/>
          </a:prstGeom>
        </p:spPr>
      </p:pic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6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  <a:solidFill>
            <a:schemeClr val="bg1"/>
          </a:solidFill>
        </p:spPr>
        <p:txBody>
          <a:bodyPr/>
          <a:lstStyle/>
          <a:p>
            <a:r>
              <a:rPr lang="de-CH" dirty="0" err="1" smtClean="0"/>
              <a:t>Energy</a:t>
            </a:r>
            <a:r>
              <a:rPr lang="de-CH" dirty="0" smtClean="0"/>
              <a:t> </a:t>
            </a:r>
            <a:r>
              <a:rPr lang="de-CH" dirty="0" err="1" smtClean="0"/>
              <a:t>levels</a:t>
            </a:r>
            <a:r>
              <a:rPr lang="de-CH" dirty="0"/>
              <a:t> </a:t>
            </a:r>
            <a:r>
              <a:rPr lang="de-CH" dirty="0" err="1" smtClean="0"/>
              <a:t>and</a:t>
            </a:r>
            <a:r>
              <a:rPr lang="de-CH" dirty="0" smtClean="0"/>
              <a:t> </a:t>
            </a:r>
            <a:r>
              <a:rPr lang="de-CH" dirty="0" err="1" smtClean="0"/>
              <a:t>electric</a:t>
            </a:r>
            <a:r>
              <a:rPr lang="de-CH" dirty="0" smtClean="0"/>
              <a:t> </a:t>
            </a:r>
            <a:r>
              <a:rPr lang="de-CH" dirty="0" err="1" smtClean="0"/>
              <a:t>field</a:t>
            </a:r>
            <a:endParaRPr lang="de-CH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3644900" cy="44973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dirty="0" err="1" smtClean="0"/>
              <a:t>Energy</a:t>
            </a:r>
            <a:r>
              <a:rPr lang="de-CH" sz="1800" dirty="0" smtClean="0"/>
              <a:t> </a:t>
            </a:r>
            <a:r>
              <a:rPr lang="de-CH" sz="1800" dirty="0" err="1" smtClean="0"/>
              <a:t>levels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a 5nm QD </a:t>
            </a:r>
            <a:r>
              <a:rPr lang="de-CH" sz="1800" dirty="0" err="1" smtClean="0"/>
              <a:t>plotted</a:t>
            </a:r>
            <a:r>
              <a:rPr lang="de-CH" sz="1800" dirty="0" smtClean="0"/>
              <a:t> </a:t>
            </a:r>
            <a:r>
              <a:rPr lang="de-CH" sz="1800" dirty="0" err="1" smtClean="0"/>
              <a:t>against</a:t>
            </a:r>
            <a:r>
              <a:rPr lang="de-CH" sz="1800" dirty="0" smtClean="0"/>
              <a:t> </a:t>
            </a:r>
            <a:r>
              <a:rPr lang="de-CH" sz="1800" dirty="0" err="1" smtClean="0"/>
              <a:t>applied</a:t>
            </a:r>
            <a:r>
              <a:rPr lang="de-CH" sz="1800" dirty="0" smtClean="0"/>
              <a:t> </a:t>
            </a:r>
            <a:r>
              <a:rPr lang="de-CH" sz="1800" dirty="0" err="1" smtClean="0"/>
              <a:t>electric</a:t>
            </a:r>
            <a:r>
              <a:rPr lang="de-CH" sz="1800" dirty="0" smtClean="0"/>
              <a:t> </a:t>
            </a:r>
            <a:r>
              <a:rPr lang="de-CH" sz="1800" dirty="0" err="1" smtClean="0"/>
              <a:t>field</a:t>
            </a:r>
            <a:r>
              <a:rPr lang="de-CH" sz="1800" dirty="0" smtClean="0"/>
              <a:t>.</a:t>
            </a:r>
          </a:p>
          <a:p>
            <a:pPr marL="0" indent="0">
              <a:buFont typeface="Wingdings" pitchFamily="16" charset="2"/>
              <a:buNone/>
            </a:pPr>
            <a:endParaRPr lang="de-CH" sz="1800" dirty="0" smtClean="0"/>
          </a:p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Band </a:t>
            </a:r>
            <a:r>
              <a:rPr lang="de-CH" sz="1800" dirty="0" err="1" smtClean="0"/>
              <a:t>gap</a:t>
            </a:r>
            <a:r>
              <a:rPr lang="de-CH" sz="1800" dirty="0" smtClean="0"/>
              <a:t> </a:t>
            </a:r>
            <a:r>
              <a:rPr lang="de-CH" sz="1800" dirty="0" err="1" smtClean="0"/>
              <a:t>gets</a:t>
            </a:r>
            <a:r>
              <a:rPr lang="de-CH" sz="1800" dirty="0" smtClean="0"/>
              <a:t> </a:t>
            </a:r>
            <a:r>
              <a:rPr lang="de-CH" sz="1800" dirty="0" err="1" smtClean="0"/>
              <a:t>smaller</a:t>
            </a:r>
            <a:r>
              <a:rPr lang="de-CH" sz="1800" dirty="0" smtClean="0"/>
              <a:t> </a:t>
            </a:r>
            <a:r>
              <a:rPr lang="de-CH" sz="1800" dirty="0" err="1" smtClean="0"/>
              <a:t>for</a:t>
            </a:r>
            <a:r>
              <a:rPr lang="de-CH" sz="1800" dirty="0" smtClean="0"/>
              <a:t> </a:t>
            </a:r>
            <a:r>
              <a:rPr lang="de-CH" sz="1800" dirty="0" err="1" smtClean="0"/>
              <a:t>higher</a:t>
            </a:r>
            <a:r>
              <a:rPr lang="de-CH" sz="1800" dirty="0" smtClean="0"/>
              <a:t> </a:t>
            </a:r>
            <a:r>
              <a:rPr lang="de-CH" sz="1800" dirty="0" err="1" smtClean="0"/>
              <a:t>fields</a:t>
            </a:r>
            <a:r>
              <a:rPr lang="de-CH" sz="1800" dirty="0" smtClean="0"/>
              <a:t>.</a:t>
            </a:r>
          </a:p>
          <a:p>
            <a:pPr marL="0" indent="0">
              <a:buFont typeface="Wingdings" pitchFamily="16" charset="2"/>
              <a:buNone/>
            </a:pPr>
            <a:endParaRPr lang="de-CH" sz="1800" dirty="0"/>
          </a:p>
          <a:p>
            <a:pPr marL="0" indent="0">
              <a:buFont typeface="Wingdings" pitchFamily="16" charset="2"/>
              <a:buNone/>
            </a:pPr>
            <a:r>
              <a:rPr lang="de-CH" sz="1800" dirty="0" smtClean="0"/>
              <a:t>8-fold </a:t>
            </a:r>
            <a:r>
              <a:rPr lang="de-CH" sz="1800" dirty="0" err="1" smtClean="0"/>
              <a:t>degeneracy</a:t>
            </a:r>
            <a:r>
              <a:rPr lang="de-CH" sz="1800" dirty="0" smtClean="0"/>
              <a:t> </a:t>
            </a:r>
            <a:r>
              <a:rPr lang="de-CH" sz="1800" dirty="0" err="1" smtClean="0"/>
              <a:t>of</a:t>
            </a:r>
            <a:r>
              <a:rPr lang="de-CH" sz="1800" dirty="0" smtClean="0"/>
              <a:t> band </a:t>
            </a:r>
            <a:r>
              <a:rPr lang="de-CH" sz="1800" dirty="0" err="1" smtClean="0"/>
              <a:t>edge</a:t>
            </a:r>
            <a:r>
              <a:rPr lang="de-CH" sz="1800" dirty="0" smtClean="0"/>
              <a:t> </a:t>
            </a:r>
            <a:r>
              <a:rPr lang="de-CH" sz="1800" dirty="0" err="1" smtClean="0"/>
              <a:t>states</a:t>
            </a:r>
            <a:r>
              <a:rPr lang="de-CH" sz="1800" dirty="0" smtClean="0"/>
              <a:t> </a:t>
            </a:r>
            <a:r>
              <a:rPr lang="de-CH" sz="1800" dirty="0" err="1" smtClean="0"/>
              <a:t>is</a:t>
            </a:r>
            <a:r>
              <a:rPr lang="de-CH" sz="1800" dirty="0" smtClean="0"/>
              <a:t> lost (</a:t>
            </a:r>
            <a:r>
              <a:rPr lang="de-CH" sz="1800" dirty="0" err="1" smtClean="0"/>
              <a:t>twofold</a:t>
            </a:r>
            <a:r>
              <a:rPr lang="de-CH" sz="1800" dirty="0" smtClean="0"/>
              <a:t> </a:t>
            </a:r>
            <a:r>
              <a:rPr lang="de-CH" sz="1800" dirty="0" err="1" smtClean="0"/>
              <a:t>degenerate</a:t>
            </a:r>
            <a:r>
              <a:rPr lang="de-CH" sz="1800" dirty="0" smtClean="0"/>
              <a:t> </a:t>
            </a:r>
            <a:r>
              <a:rPr lang="de-CH" sz="1800" dirty="0" err="1" smtClean="0"/>
              <a:t>states</a:t>
            </a:r>
            <a:r>
              <a:rPr lang="de-CH" sz="1800" dirty="0" smtClean="0"/>
              <a:t> </a:t>
            </a:r>
            <a:r>
              <a:rPr lang="de-CH" sz="1800" dirty="0" err="1" smtClean="0"/>
              <a:t>remain</a:t>
            </a:r>
            <a:r>
              <a:rPr lang="de-CH" sz="1800" dirty="0" smtClean="0"/>
              <a:t>).</a:t>
            </a:r>
          </a:p>
        </p:txBody>
      </p:sp>
      <p:sp>
        <p:nvSpPr>
          <p:cNvPr id="10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39863162"/>
      </p:ext>
    </p:extLst>
  </p:cSld>
  <p:clrMapOvr>
    <a:masterClrMapping/>
  </p:clrMapOvr>
  <p:transition xmlns:p14="http://schemas.microsoft.com/office/powerpoint/2010/main" spd="slow">
    <p:fad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A343B0-3342-4D55-8156-0324F09499EE}" type="datetime2">
              <a:rPr lang="de-DE" smtClean="0"/>
              <a:pPr/>
              <a:t>Donnerstag, 6. Juni 13</a:t>
            </a:fld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9F85DD-1765-4155-BE31-DCDCF098BCB6}" type="slidenum">
              <a:rPr lang="de-DE" smtClean="0"/>
              <a:pPr/>
              <a:t>7</a:t>
            </a:fld>
            <a:endParaRPr lang="de-DE"/>
          </a:p>
        </p:txBody>
      </p:sp>
      <p:sp>
        <p:nvSpPr>
          <p:cNvPr id="7" name="Titel 1"/>
          <p:cNvSpPr>
            <a:spLocks noGrp="1"/>
          </p:cNvSpPr>
          <p:nvPr>
            <p:ph type="title"/>
          </p:nvPr>
        </p:nvSpPr>
        <p:spPr>
          <a:xfrm>
            <a:off x="381000" y="570003"/>
            <a:ext cx="8382000" cy="576081"/>
          </a:xfrm>
        </p:spPr>
        <p:txBody>
          <a:bodyPr/>
          <a:lstStyle/>
          <a:p>
            <a:r>
              <a:rPr lang="de-CH" dirty="0" smtClean="0"/>
              <a:t>Wave </a:t>
            </a:r>
            <a:r>
              <a:rPr lang="de-CH" err="1" smtClean="0"/>
              <a:t>functions</a:t>
            </a:r>
            <a:r>
              <a:rPr lang="de-CH" smtClean="0"/>
              <a:t> and electric field</a:t>
            </a:r>
            <a:endParaRPr lang="de-CH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 bwMode="auto">
          <a:xfrm>
            <a:off x="431800" y="1382713"/>
            <a:ext cx="8356600" cy="10937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0" tIns="36000" rIns="0" bIns="36000" numCol="1" anchor="t" anchorCtr="0" compatLnSpc="1">
            <a:prstTxWarp prst="textNoShape">
              <a:avLst/>
            </a:prstTxWarp>
          </a:bodyPr>
          <a:lstStyle>
            <a:lvl1pPr marL="361950" indent="-361950" algn="l" rtl="0" fontAlgn="base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16" charset="2"/>
              <a:buChar char="§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8650" indent="-242888" algn="l" rtl="0" fontAlgn="base">
              <a:lnSpc>
                <a:spcPts val="2200"/>
              </a:lnSpc>
              <a:spcBef>
                <a:spcPts val="400"/>
              </a:spcBef>
              <a:spcAft>
                <a:spcPct val="0"/>
              </a:spcAft>
              <a:buClr>
                <a:schemeClr val="accent3"/>
              </a:buClr>
              <a:buFont typeface="Wingdings" pitchFamily="16" charset="2"/>
              <a:buChar char="§"/>
              <a:defRPr sz="2000">
                <a:solidFill>
                  <a:schemeClr val="tx1"/>
                </a:solidFill>
                <a:latin typeface="+mn-lt"/>
                <a:ea typeface="+mn-ea"/>
              </a:defRPr>
            </a:lvl2pPr>
            <a:lvl3pPr marL="957263" indent="-190500" algn="l" rtl="0" fontAlgn="base">
              <a:lnSpc>
                <a:spcPts val="2000"/>
              </a:lnSpc>
              <a:spcBef>
                <a:spcPts val="4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600">
                <a:solidFill>
                  <a:schemeClr val="tx1"/>
                </a:solidFill>
                <a:latin typeface="+mn-lt"/>
                <a:ea typeface="+mn-ea"/>
              </a:defRPr>
            </a:lvl3pPr>
            <a:lvl4pPr marL="1343025" indent="-195263" algn="l" rtl="0" fontAlgn="base">
              <a:lnSpc>
                <a:spcPts val="1800"/>
              </a:lnSpc>
              <a:spcBef>
                <a:spcPts val="2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400">
                <a:solidFill>
                  <a:schemeClr val="tx1"/>
                </a:solidFill>
                <a:latin typeface="+mn-lt"/>
                <a:ea typeface="+mn-ea"/>
              </a:defRPr>
            </a:lvl4pPr>
            <a:lvl5pPr marL="1524000" indent="-96838" algn="l" rtl="0" fontAlgn="base">
              <a:spcBef>
                <a:spcPct val="20000"/>
              </a:spcBef>
              <a:spcAft>
                <a:spcPct val="0"/>
              </a:spcAft>
              <a:buClr>
                <a:schemeClr val="accent4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5pPr>
            <a:lvl6pPr marL="19812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6pPr>
            <a:lvl7pPr marL="24384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7pPr>
            <a:lvl8pPr marL="28956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8pPr>
            <a:lvl9pPr marL="3352800" indent="-96838" algn="l" rtl="0" fontAlgn="base">
              <a:spcBef>
                <a:spcPct val="20000"/>
              </a:spcBef>
              <a:spcAft>
                <a:spcPct val="0"/>
              </a:spcAft>
              <a:buClr>
                <a:srgbClr val="C0C0C0"/>
              </a:buClr>
              <a:buFont typeface="Wingdings" pitchFamily="16" charset="2"/>
              <a:buChar char="§"/>
              <a:defRPr sz="1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Font typeface="Wingdings" pitchFamily="16" charset="2"/>
              <a:buNone/>
            </a:pPr>
            <a:r>
              <a:rPr lang="de-CH" sz="1800" smtClean="0"/>
              <a:t>Shift of wavefunction, depending on hole-like resp. electron-like character, to the left or right.</a:t>
            </a:r>
            <a:endParaRPr lang="de-CH" sz="1800" dirty="0"/>
          </a:p>
        </p:txBody>
      </p:sp>
      <p:pic>
        <p:nvPicPr>
          <p:cNvPr id="9" name="Bild 8" descr="r2.5v0.2VB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42012" y="2555543"/>
            <a:ext cx="5324268" cy="4007515"/>
          </a:xfrm>
          <a:prstGeom prst="rect">
            <a:avLst/>
          </a:prstGeom>
        </p:spPr>
      </p:pic>
      <p:pic>
        <p:nvPicPr>
          <p:cNvPr id="10" name="Bild 9" descr="r2.5v0.2C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5083" y="2686902"/>
            <a:ext cx="4848917" cy="3643196"/>
          </a:xfrm>
          <a:prstGeom prst="rect">
            <a:avLst/>
          </a:prstGeom>
        </p:spPr>
      </p:pic>
      <p:sp>
        <p:nvSpPr>
          <p:cNvPr id="11" name="Fußzeilenplatzhalter 5"/>
          <p:cNvSpPr>
            <a:spLocks noGrp="1"/>
          </p:cNvSpPr>
          <p:nvPr>
            <p:ph type="ftr" sz="quarter" idx="12"/>
          </p:nvPr>
        </p:nvSpPr>
        <p:spPr>
          <a:xfrm>
            <a:off x="2239963" y="6635750"/>
            <a:ext cx="4773612" cy="449263"/>
          </a:xfrm>
        </p:spPr>
        <p:txBody>
          <a:bodyPr/>
          <a:lstStyle/>
          <a:p>
            <a:r>
              <a:rPr lang="de-DE" smtClean="0"/>
              <a:t>DITET - IIS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87489067"/>
      </p:ext>
    </p:extLst>
  </p:cSld>
  <p:clrMapOvr>
    <a:masterClrMapping/>
  </p:clrMapOvr>
  <p:transition xmlns:p14="http://schemas.microsoft.com/office/powerpoint/2010/main" spd="slow">
    <p:fade/>
  </p:transition>
</p:sld>
</file>

<file path=ppt/theme/theme1.xml><?xml version="1.0" encoding="utf-8"?>
<a:theme xmlns:a="http://schemas.openxmlformats.org/drawingml/2006/main" name="Master CC ETH Zürich">
  <a:themeElements>
    <a:clrScheme name="ETH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00335B"/>
      </a:accent1>
      <a:accent2>
        <a:srgbClr val="005091"/>
      </a:accent2>
      <a:accent3>
        <a:srgbClr val="7FA7C8"/>
      </a:accent3>
      <a:accent4>
        <a:srgbClr val="BFD3E3"/>
      </a:accent4>
      <a:accent5>
        <a:srgbClr val="F5A858"/>
      </a:accent5>
      <a:accent6>
        <a:srgbClr val="7A4A60"/>
      </a:accent6>
      <a:hlink>
        <a:srgbClr val="52ADE7"/>
      </a:hlink>
      <a:folHlink>
        <a:srgbClr val="C7E4F7"/>
      </a:folHlink>
    </a:clrScheme>
    <a:fontScheme name="1_Leere Präsentation">
      <a:majorFont>
        <a:latin typeface="Arial"/>
        <a:ea typeface="ＭＳ Ｐゴシック"/>
        <a:cs typeface=""/>
      </a:majorFont>
      <a:minorFont>
        <a:latin typeface="Arial"/>
        <a:ea typeface="ＭＳ Ｐゴシック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lang="en-GB" sz="1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9525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square" lIns="0" tIns="36000" rIns="0" bIns="36000" numCol="1" anchor="t" anchorCtr="0" compatLnSpc="1">
        <a:prstTxWarp prst="textNoShape">
          <a:avLst/>
        </a:prstTxWarp>
      </a:bodyPr>
      <a:lstStyle>
        <a:defPPr marL="0" marR="0" indent="0" algn="l" defTabSz="457200" rtl="0" eaLnBrk="1" fontAlgn="base" latinLnBrk="0" hangingPunct="1">
          <a:lnSpc>
            <a:spcPts val="2400"/>
          </a:lnSpc>
          <a:spcBef>
            <a:spcPts val="600"/>
          </a:spcBef>
          <a:spcAft>
            <a:spcPct val="0"/>
          </a:spcAft>
          <a:buClr>
            <a:srgbClr val="2A6AB3"/>
          </a:buClr>
          <a:buSzPct val="110000"/>
          <a:buFont typeface="Wingdings" pitchFamily="16" charset="2"/>
          <a:buNone/>
          <a:tabLst/>
          <a:defRPr kumimoji="0" lang="en-GB" sz="1600" b="0" i="0" u="none" strike="noStrike" cap="none" normalizeH="0" baseline="0" smtClean="0">
            <a:ln>
              <a:noFill/>
            </a:ln>
            <a:solidFill>
              <a:srgbClr val="000000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1_Leere Prä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Leere Prä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1_Leere Prä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229</Words>
  <Application>Microsoft Macintosh PowerPoint</Application>
  <PresentationFormat>Bildschirmpräsentation (4:3)</PresentationFormat>
  <Paragraphs>42</Paragraphs>
  <Slides>7</Slides>
  <Notes>0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8" baseType="lpstr">
      <vt:lpstr>Master CC ETH Zürich</vt:lpstr>
      <vt:lpstr>Simulation of Quantum Dots</vt:lpstr>
      <vt:lpstr>Energy levels for PbS QDs</vt:lpstr>
      <vt:lpstr>Wave functions for band edge states, big QDs</vt:lpstr>
      <vt:lpstr>Wave functions for higher modes</vt:lpstr>
      <vt:lpstr>Wave functions for small QDs</vt:lpstr>
      <vt:lpstr>Energy levels and electric field</vt:lpstr>
      <vt:lpstr>Wave functions and electric field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Renato</dc:creator>
  <cp:lastModifiedBy>Christian</cp:lastModifiedBy>
  <cp:revision>256</cp:revision>
  <cp:lastPrinted>2008-03-19T15:04:09Z</cp:lastPrinted>
  <dcterms:modified xsi:type="dcterms:W3CDTF">2013-06-06T10:38:18Z</dcterms:modified>
</cp:coreProperties>
</file>

<file path=docProps/thumbnail.jpeg>
</file>